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8" r:id="rId2"/>
    <p:sldId id="259" r:id="rId3"/>
  </p:sldIdLst>
  <p:sldSz cx="9144000" cy="6858000" type="screen4x3"/>
  <p:notesSz cx="6888163" cy="10018713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669900"/>
    <a:srgbClr val="009999"/>
    <a:srgbClr val="993366"/>
    <a:srgbClr val="00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161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2"/>
            <a:ext cx="2984076" cy="50085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574" tIns="48287" rIns="96574" bIns="48287" numCol="1" anchor="t" anchorCtr="0" compatLnSpc="1">
            <a:prstTxWarp prst="textNoShape">
              <a:avLst/>
            </a:prstTxWarp>
          </a:bodyPr>
          <a:lstStyle>
            <a:lvl1pPr>
              <a:defRPr sz="13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2499" y="2"/>
            <a:ext cx="2984076" cy="50085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574" tIns="48287" rIns="96574" bIns="48287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41388" y="752475"/>
            <a:ext cx="5005387" cy="37544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8023" y="4758929"/>
            <a:ext cx="5512118" cy="450770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574" tIns="48287" rIns="96574" bIns="4828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noProof="0"/>
              <a:t>Cliquez pour modifier les styles du texte du masque</a:t>
            </a:r>
          </a:p>
          <a:p>
            <a:pPr lvl="1"/>
            <a:r>
              <a:rPr lang="fr-FR" altLang="fr-FR" noProof="0"/>
              <a:t>Deuxième niveau</a:t>
            </a:r>
          </a:p>
          <a:p>
            <a:pPr lvl="2"/>
            <a:r>
              <a:rPr lang="fr-FR" altLang="fr-FR" noProof="0"/>
              <a:t>Troisième niveau</a:t>
            </a:r>
          </a:p>
          <a:p>
            <a:pPr lvl="3"/>
            <a:r>
              <a:rPr lang="fr-FR" altLang="fr-FR" noProof="0"/>
              <a:t>Quatrième niveau</a:t>
            </a:r>
          </a:p>
          <a:p>
            <a:pPr lvl="4"/>
            <a:r>
              <a:rPr lang="fr-FR" altLang="fr-FR" noProof="0"/>
              <a:t>Cinquième niveau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516267"/>
            <a:ext cx="2984076" cy="500856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574" tIns="48287" rIns="96574" bIns="48287" numCol="1" anchor="b" anchorCtr="0" compatLnSpc="1">
            <a:prstTxWarp prst="textNoShape">
              <a:avLst/>
            </a:prstTxWarp>
          </a:bodyPr>
          <a:lstStyle>
            <a:lvl1pPr>
              <a:defRPr sz="13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2499" y="9516267"/>
            <a:ext cx="2984076" cy="500856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574" tIns="48287" rIns="96574" bIns="48287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AB6CC973-9B19-4F89-B544-38DC7CD37C43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C67D8DC-070C-4F8E-9748-FCB853B38F99}" type="slidenum">
              <a:rPr lang="fr-FR">
                <a:latin typeface="Arial" pitchFamily="34" charset="0"/>
              </a:rPr>
              <a:pPr>
                <a:defRPr/>
              </a:pPr>
              <a:t>1</a:t>
            </a:fld>
            <a:endParaRPr lang="fr-FR">
              <a:latin typeface="Arial" pitchFamily="34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98646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29DD7D-10D1-4AFC-9449-2134CDD56A2E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3E3AB0-5BE9-48F3-93ED-790AA72CC869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82D7A1-E547-4202-A3B3-1EEE568D5ED0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709500-43FB-4195-BBCA-2D0F269FFB85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C72A3C-1EF3-41D0-A92A-8BFD9C10C36C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38AA02-1667-4BAA-A664-54A2574114A3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10EA25-755F-42D4-B137-E765D3E9B113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AF95D7-EE32-49F7-9E96-282CE3551784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AA5098-0599-4A87-AD08-ED3AC2FD9323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5B4903-7140-4370-9A0A-A5E59CB4B3D2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EDD51C-3649-4927-97D0-38673B4DC71A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 style du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F4D2DF5D-0D36-4E7A-A3C2-0D91B7A6F98D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lesterriennes.sucy@gmail.co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617177" y="4507873"/>
            <a:ext cx="3384550" cy="2232025"/>
          </a:xfrm>
        </p:spPr>
        <p:txBody>
          <a:bodyPr/>
          <a:lstStyle/>
          <a:p>
            <a:pPr marR="53740" algn="ctr" rtl="0"/>
            <a:r>
              <a:rPr lang="fr-FR" sz="2400" b="1" i="0" u="none" strike="noStrike" baseline="0" dirty="0">
                <a:solidFill>
                  <a:srgbClr val="FF0000"/>
                </a:solidFill>
                <a:latin typeface="Arial" panose="020B0604020202020204" pitchFamily="34" charset="0"/>
              </a:rPr>
              <a:t>Centre culturel </a:t>
            </a:r>
          </a:p>
          <a:p>
            <a:pPr marR="53740" algn="ctr" rtl="0"/>
            <a:r>
              <a:rPr lang="fr-FR" sz="2400" b="1" i="0" u="none" strike="noStrike" baseline="0" dirty="0">
                <a:solidFill>
                  <a:srgbClr val="FF0000"/>
                </a:solidFill>
                <a:latin typeface="Arial" panose="020B0604020202020204" pitchFamily="34" charset="0"/>
              </a:rPr>
              <a:t>Sucy en Brie</a:t>
            </a:r>
          </a:p>
          <a:p>
            <a:pPr marR="54010" algn="ctr" rtl="0"/>
            <a:r>
              <a:rPr lang="fr-FR" sz="14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Tel 0685230262</a:t>
            </a:r>
          </a:p>
          <a:p>
            <a:pPr marR="53740" algn="ctr" rtl="0"/>
            <a:r>
              <a:rPr lang="fr-FR" sz="1400" b="0" i="0" strike="noStrike" baseline="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lesterriennes.sucy@gmail.com </a:t>
            </a:r>
          </a:p>
          <a:p>
            <a:pPr marR="53740" algn="ctr" rtl="0"/>
            <a:r>
              <a:rPr lang="fr-FR" sz="1400" b="0" i="0" strike="noStrike" baseline="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FB: atelier Les terriennes https://latelierlesterriennes.fr</a:t>
            </a:r>
            <a:endParaRPr lang="fr-FR" sz="1400" b="0" i="0" strike="noStrike" baseline="0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eaLnBrk="1" hangingPunct="1">
              <a:lnSpc>
                <a:spcPct val="80000"/>
              </a:lnSpc>
            </a:pPr>
            <a:endParaRPr lang="fr-FR" sz="1400" dirty="0">
              <a:solidFill>
                <a:srgbClr val="99FF33"/>
              </a:solidFill>
              <a:latin typeface="Lucida Console" pitchFamily="49" charset="0"/>
            </a:endParaRPr>
          </a:p>
        </p:txBody>
      </p:sp>
      <p:sp>
        <p:nvSpPr>
          <p:cNvPr id="3081" name="Text Box 13"/>
          <p:cNvSpPr txBox="1">
            <a:spLocks noChangeArrowheads="1"/>
          </p:cNvSpPr>
          <p:nvPr/>
        </p:nvSpPr>
        <p:spPr bwMode="auto">
          <a:xfrm>
            <a:off x="7805" y="5827651"/>
            <a:ext cx="4523977" cy="830997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1600" b="1" dirty="0">
                <a:solidFill>
                  <a:schemeClr val="bg1"/>
                </a:solidFill>
                <a:latin typeface="Eurostile" pitchFamily="34" charset="0"/>
              </a:rPr>
              <a:t>SESSIONS de 2  a 4 h</a:t>
            </a:r>
          </a:p>
          <a:p>
            <a:r>
              <a:rPr lang="fr-FR" sz="1600" b="1" dirty="0">
                <a:solidFill>
                  <a:schemeClr val="bg1"/>
                </a:solidFill>
                <a:latin typeface="Eurostile" pitchFamily="34" charset="0"/>
              </a:rPr>
              <a:t>GROUPES de 2 à 8 personnes     </a:t>
            </a:r>
            <a:r>
              <a:rPr lang="fr-FR" sz="1600" b="1" dirty="0">
                <a:solidFill>
                  <a:schemeClr val="accent4">
                    <a:lumMod val="95000"/>
                    <a:lumOff val="5000"/>
                  </a:schemeClr>
                </a:solidFill>
                <a:latin typeface="Eurostile" pitchFamily="34" charset="0"/>
              </a:rPr>
              <a:t>20 €/h par participant</a:t>
            </a:r>
          </a:p>
          <a:p>
            <a:r>
              <a:rPr lang="fr-FR" sz="1600" b="1" dirty="0">
                <a:solidFill>
                  <a:schemeClr val="bg1"/>
                </a:solidFill>
                <a:latin typeface="Eurostile" pitchFamily="34" charset="0"/>
              </a:rPr>
              <a:t>SUR RDV 		      </a:t>
            </a:r>
            <a:r>
              <a:rPr lang="fr-FR" sz="1200" b="1" dirty="0">
                <a:solidFill>
                  <a:schemeClr val="accent4">
                    <a:lumMod val="95000"/>
                    <a:lumOff val="5000"/>
                  </a:schemeClr>
                </a:solidFill>
              </a:rPr>
              <a:t>- 10 % à partir de 6 participants</a:t>
            </a:r>
          </a:p>
        </p:txBody>
      </p:sp>
      <p:sp>
        <p:nvSpPr>
          <p:cNvPr id="31" name="Text Box 13">
            <a:extLst>
              <a:ext uri="{FF2B5EF4-FFF2-40B4-BE49-F238E27FC236}">
                <a16:creationId xmlns:a16="http://schemas.microsoft.com/office/drawing/2014/main" id="{DF5FE229-1017-5892-EDC1-3D749B4280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200138"/>
            <a:ext cx="4385046" cy="2492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fr-FR" sz="1200" b="1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  <a:p>
            <a:endParaRPr lang="fr-FR" sz="1200" b="1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  <a:p>
            <a:endParaRPr lang="fr-FR" sz="1200" b="1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  <a:p>
            <a:endParaRPr lang="fr-FR" sz="1200" b="1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  <a:p>
            <a:r>
              <a:rPr lang="fr-FR" sz="1200" b="1" dirty="0">
                <a:solidFill>
                  <a:srgbClr val="002060"/>
                </a:solidFill>
                <a:latin typeface="Arial Narrow" panose="020B0606020202030204" pitchFamily="34" charset="0"/>
              </a:rPr>
              <a:t>Vous souhaitez partager quelques heures avec vos proches, vivre un moment créatif et ludique Les mains dans la terre, dans un espace rien que pour vous?</a:t>
            </a:r>
          </a:p>
          <a:p>
            <a:r>
              <a:rPr lang="fr-FR" sz="1200" b="1" dirty="0">
                <a:solidFill>
                  <a:srgbClr val="002060"/>
                </a:solidFill>
                <a:latin typeface="Arial Narrow" panose="020B0606020202030204" pitchFamily="34" charset="0"/>
              </a:rPr>
              <a:t>Nous vous proposons notre atelier de 90m2</a:t>
            </a:r>
          </a:p>
          <a:p>
            <a:r>
              <a:rPr lang="fr-FR" sz="1200" b="1" dirty="0">
                <a:solidFill>
                  <a:srgbClr val="002060"/>
                </a:solidFill>
                <a:latin typeface="Arial Narrow" panose="020B0606020202030204" pitchFamily="34" charset="0"/>
              </a:rPr>
              <a:t>Vous y trouverez tout le matériel et les conseils utiles à la réalisation de vos plus belles envies ...</a:t>
            </a:r>
          </a:p>
          <a:p>
            <a:r>
              <a:rPr lang="fr-FR" sz="1200" b="1" dirty="0">
                <a:solidFill>
                  <a:srgbClr val="002060"/>
                </a:solidFill>
                <a:latin typeface="Arial Narrow" panose="020B0606020202030204" pitchFamily="34" charset="0"/>
              </a:rPr>
              <a:t>Un projet particulier ?</a:t>
            </a:r>
          </a:p>
          <a:p>
            <a:r>
              <a:rPr lang="fr-FR" sz="1200" b="1" dirty="0">
                <a:solidFill>
                  <a:srgbClr val="002060"/>
                </a:solidFill>
                <a:latin typeface="Arial Narrow" panose="020B0606020202030204" pitchFamily="34" charset="0"/>
              </a:rPr>
              <a:t>Nous en parlons et adaptons ensemble notre formule à vos désirs.</a:t>
            </a:r>
          </a:p>
          <a:p>
            <a:endParaRPr lang="fr-FR" sz="1200" b="1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9C3B94E5-1B3F-23A8-C09B-0EFE48BA84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04" y="36447"/>
            <a:ext cx="4377885" cy="2677655"/>
          </a:xfrm>
          <a:prstGeom prst="rect">
            <a:avLst/>
          </a:prstGeom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171B3390-0641-0B91-606A-82769EAB86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8954" y="36448"/>
            <a:ext cx="4385046" cy="4471425"/>
          </a:xfrm>
          <a:prstGeom prst="rect">
            <a:avLst/>
          </a:prstGeom>
        </p:spPr>
      </p:pic>
      <p:sp>
        <p:nvSpPr>
          <p:cNvPr id="38" name="Text Box 13">
            <a:extLst>
              <a:ext uri="{FF2B5EF4-FFF2-40B4-BE49-F238E27FC236}">
                <a16:creationId xmlns:a16="http://schemas.microsoft.com/office/drawing/2014/main" id="{5D029E94-720C-9828-F05C-E00659FBF4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504" y="2778669"/>
            <a:ext cx="3950547" cy="1046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fr-FR" sz="14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« LES PETITS MOMENTS »</a:t>
            </a:r>
          </a:p>
          <a:p>
            <a:pPr algn="ctr"/>
            <a:r>
              <a:rPr lang="fr-FR" sz="12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Autour de la terre</a:t>
            </a:r>
          </a:p>
          <a:p>
            <a:pPr marL="1543050" lvl="3" indent="-171450">
              <a:buFont typeface="Arial" panose="020B0604020202020204" pitchFamily="34" charset="0"/>
              <a:buChar char="•"/>
            </a:pPr>
            <a:r>
              <a:rPr lang="fr-FR" sz="12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Entre ami(e)s</a:t>
            </a:r>
          </a:p>
          <a:p>
            <a:pPr marL="1543050" lvl="3" indent="-171450">
              <a:buFont typeface="Arial" panose="020B0604020202020204" pitchFamily="34" charset="0"/>
              <a:buChar char="•"/>
            </a:pPr>
            <a:r>
              <a:rPr lang="fr-FR" sz="12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En famille</a:t>
            </a:r>
          </a:p>
          <a:p>
            <a:pPr marL="1543050" lvl="3" indent="-171450">
              <a:buFont typeface="Arial" panose="020B0604020202020204" pitchFamily="34" charset="0"/>
              <a:buChar char="•"/>
            </a:pPr>
            <a:r>
              <a:rPr lang="fr-FR" sz="12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Entre collègues</a:t>
            </a:r>
          </a:p>
        </p:txBody>
      </p:sp>
    </p:spTree>
    <p:extLst>
      <p:ext uri="{BB962C8B-B14F-4D97-AF65-F5344CB8AC3E}">
        <p14:creationId xmlns:p14="http://schemas.microsoft.com/office/powerpoint/2010/main" val="568862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 txBox="1">
            <a:spLocks/>
          </p:cNvSpPr>
          <p:nvPr/>
        </p:nvSpPr>
        <p:spPr bwMode="auto">
          <a:xfrm>
            <a:off x="827584" y="4467698"/>
            <a:ext cx="7797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buFont typeface="Arial" pitchFamily="34" charset="0"/>
              <a:buChar char="•"/>
              <a:defRPr/>
            </a:pPr>
            <a:endParaRPr lang="fr-FR" sz="1400" kern="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08FE752D-A843-3D4F-B61F-A37366342B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6" y="130501"/>
            <a:ext cx="2335324" cy="2520280"/>
          </a:xfrm>
        </p:spPr>
        <p:txBody>
          <a:bodyPr/>
          <a:lstStyle/>
          <a:p>
            <a:pPr marL="0" indent="0">
              <a:buNone/>
            </a:pPr>
            <a:r>
              <a:rPr lang="fr-FR" sz="1800" b="1" dirty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</a:rPr>
              <a:t>TARIFS ENFANTS</a:t>
            </a:r>
          </a:p>
          <a:p>
            <a:pPr marL="0" indent="0">
              <a:buNone/>
            </a:pPr>
            <a:r>
              <a:rPr lang="fr-FR" sz="1800" b="1" dirty="0">
                <a:solidFill>
                  <a:srgbClr val="002060"/>
                </a:solidFill>
                <a:latin typeface="Arial Narrow" panose="020B0606020202030204" pitchFamily="34" charset="0"/>
              </a:rPr>
              <a:t>130 Euros </a:t>
            </a:r>
            <a:r>
              <a:rPr lang="fr-FR" sz="18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par trimestre**</a:t>
            </a:r>
          </a:p>
          <a:p>
            <a:pPr marL="0" indent="0">
              <a:buNone/>
            </a:pPr>
            <a:r>
              <a:rPr lang="fr-FR" sz="14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+15 Euros d’adhésion annuelle à l'association</a:t>
            </a:r>
          </a:p>
          <a:p>
            <a:pPr marL="0" indent="0">
              <a:buNone/>
            </a:pPr>
            <a:endParaRPr lang="fr-FR" sz="900" dirty="0"/>
          </a:p>
          <a:p>
            <a:pPr marL="0" indent="0">
              <a:buNone/>
            </a:pPr>
            <a:r>
              <a:rPr lang="fr-FR" sz="1800" b="1" dirty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</a:rPr>
              <a:t>TARIFS ADULTES</a:t>
            </a:r>
          </a:p>
          <a:p>
            <a:pPr marL="0" indent="0">
              <a:buNone/>
            </a:pPr>
            <a:r>
              <a:rPr lang="fr-FR" sz="1800" b="1" dirty="0">
                <a:solidFill>
                  <a:srgbClr val="002060"/>
                </a:solidFill>
                <a:latin typeface="Arial Narrow" panose="020B0606020202030204" pitchFamily="34" charset="0"/>
              </a:rPr>
              <a:t>220 Euros </a:t>
            </a:r>
            <a:r>
              <a:rPr lang="fr-FR" sz="18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par trimestre**</a:t>
            </a:r>
          </a:p>
          <a:p>
            <a:pPr marL="0" indent="0">
              <a:buNone/>
            </a:pPr>
            <a:r>
              <a:rPr lang="fr-FR" sz="14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+15 Euros d’adhésion annuelle à</a:t>
            </a:r>
          </a:p>
          <a:p>
            <a:pPr marL="0" indent="0">
              <a:buNone/>
            </a:pPr>
            <a:r>
              <a:rPr lang="fr-FR" sz="14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 l'association</a:t>
            </a:r>
          </a:p>
          <a:p>
            <a:endParaRPr lang="fr-FR" dirty="0"/>
          </a:p>
        </p:txBody>
      </p:sp>
      <p:graphicFrame>
        <p:nvGraphicFramePr>
          <p:cNvPr id="8" name="Group 5">
            <a:extLst>
              <a:ext uri="{FF2B5EF4-FFF2-40B4-BE49-F238E27FC236}">
                <a16:creationId xmlns:a16="http://schemas.microsoft.com/office/drawing/2014/main" id="{486917F1-C6DA-9D6A-46EA-EF78C3E5BF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6336818"/>
              </p:ext>
            </p:extLst>
          </p:nvPr>
        </p:nvGraphicFramePr>
        <p:xfrm>
          <a:off x="0" y="2653922"/>
          <a:ext cx="2016224" cy="1190822"/>
        </p:xfrm>
        <a:graphic>
          <a:graphicData uri="http://schemas.openxmlformats.org/drawingml/2006/table">
            <a:tbl>
              <a:tblPr/>
              <a:tblGrid>
                <a:gridCol w="20162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5022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fr-FR" sz="11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Lieu des cours :</a:t>
                      </a:r>
                    </a:p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fr-FR" sz="1100" b="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Centre culturel de Sucy</a:t>
                      </a:r>
                    </a:p>
                  </a:txBody>
                  <a:tcPr anchor="b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6592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fr-FR" sz="1100" b="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27/29 rue du Grand Val </a:t>
                      </a:r>
                    </a:p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fr-FR" sz="1100" b="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94370 </a:t>
                      </a:r>
                      <a:r>
                        <a:rPr lang="fr-FR" sz="1100" b="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Sucy</a:t>
                      </a:r>
                      <a:r>
                        <a:rPr lang="fr-FR" sz="1100" b="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en Brie  </a:t>
                      </a:r>
                    </a:p>
                  </a:txBody>
                  <a:tcPr anchor="b"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828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fr-FR" sz="11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Text Box 13">
            <a:extLst>
              <a:ext uri="{FF2B5EF4-FFF2-40B4-BE49-F238E27FC236}">
                <a16:creationId xmlns:a16="http://schemas.microsoft.com/office/drawing/2014/main" id="{8765B878-0E53-1809-FE97-99E8598E23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1698" y="3570658"/>
            <a:ext cx="2335324" cy="1892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1100" b="1" dirty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  <a:cs typeface="+mn-cs"/>
              </a:rPr>
              <a:t>Nous écrire :</a:t>
            </a:r>
          </a:p>
          <a:p>
            <a:r>
              <a:rPr lang="fr-FR" sz="1100" dirty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  <a:cs typeface="+mn-cs"/>
              </a:rPr>
              <a:t>Les Terriennes</a:t>
            </a:r>
          </a:p>
          <a:p>
            <a:r>
              <a:rPr lang="fr-FR" sz="1100" dirty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  <a:cs typeface="+mn-cs"/>
              </a:rPr>
              <a:t>Maison des Associations</a:t>
            </a:r>
          </a:p>
          <a:p>
            <a:r>
              <a:rPr lang="fr-FR" sz="1100" dirty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  <a:cs typeface="+mn-cs"/>
              </a:rPr>
              <a:t>14 rue du Clos de Pacy</a:t>
            </a:r>
          </a:p>
          <a:p>
            <a:r>
              <a:rPr lang="fr-FR" sz="1100" dirty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  <a:cs typeface="+mn-cs"/>
              </a:rPr>
              <a:t>94370 Sucy en Brie</a:t>
            </a:r>
          </a:p>
          <a:p>
            <a:endParaRPr lang="fr-FR" sz="1100" dirty="0">
              <a:solidFill>
                <a:schemeClr val="accent2">
                  <a:lumMod val="75000"/>
                </a:schemeClr>
              </a:solidFill>
              <a:latin typeface="Arial Narrow" panose="020B0606020202030204" pitchFamily="34" charset="0"/>
              <a:cs typeface="+mn-cs"/>
            </a:endParaRPr>
          </a:p>
          <a:p>
            <a:r>
              <a:rPr lang="fr-FR" sz="1100" b="1" dirty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  <a:cs typeface="+mn-cs"/>
              </a:rPr>
              <a:t>Nous contacter :</a:t>
            </a:r>
          </a:p>
          <a:p>
            <a:r>
              <a:rPr lang="fr-FR" sz="1100" dirty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  <a:cs typeface="+mn-cs"/>
              </a:rPr>
              <a:t>Corine Lalande Aubert : 06 85 23 02 62</a:t>
            </a:r>
          </a:p>
          <a:p>
            <a:r>
              <a:rPr lang="fr-FR" sz="1100" dirty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  <a:cs typeface="+mn-cs"/>
              </a:rPr>
              <a:t>lesterriennes.sucy@gmail.com</a:t>
            </a:r>
          </a:p>
          <a:p>
            <a:endParaRPr lang="fr-FR" b="1" dirty="0">
              <a:solidFill>
                <a:srgbClr val="006666"/>
              </a:solidFill>
              <a:latin typeface="Eurostile" pitchFamily="34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E55DF5E5-464C-59CA-79E2-4674F23CBA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420" y="5145359"/>
            <a:ext cx="4434588" cy="1460651"/>
          </a:xfrm>
          <a:prstGeom prst="rect">
            <a:avLst/>
          </a:prstGeom>
        </p:spPr>
      </p:pic>
      <p:graphicFrame>
        <p:nvGraphicFramePr>
          <p:cNvPr id="17" name="Group 5">
            <a:extLst>
              <a:ext uri="{FF2B5EF4-FFF2-40B4-BE49-F238E27FC236}">
                <a16:creationId xmlns:a16="http://schemas.microsoft.com/office/drawing/2014/main" id="{85342FD7-371F-33F4-F60A-25A1ECCF67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7807401"/>
              </p:ext>
            </p:extLst>
          </p:nvPr>
        </p:nvGraphicFramePr>
        <p:xfrm>
          <a:off x="2383398" y="484741"/>
          <a:ext cx="2141353" cy="3962400"/>
        </p:xfrm>
        <a:graphic>
          <a:graphicData uri="http://schemas.openxmlformats.org/drawingml/2006/table">
            <a:tbl>
              <a:tblPr/>
              <a:tblGrid>
                <a:gridCol w="21413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92962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fr-FR" sz="1100" b="1" i="0" baseline="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Les cours de poterie sont dispensés de septembre à juin, hors jours fériés et vacances scolaires.</a:t>
                      </a:r>
                    </a:p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fr-FR" sz="1100" b="1" i="0" baseline="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La saison culturelle comporte 3 trimestres de 10 séances.</a:t>
                      </a:r>
                    </a:p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fr-FR" sz="1100" b="1" i="0" baseline="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Un atelier de 90m2 doté de tout le matériel nécessaire est à votre disposition pour la réalisation de vos créations.</a:t>
                      </a:r>
                    </a:p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fr-FR" sz="1100" b="1" i="0" baseline="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Vous apprendrez Les différentes techniques du travail de la terre, à votre rythme et selon vos inspirations...</a:t>
                      </a:r>
                    </a:p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fr-FR" sz="1100" b="1" i="0" baseline="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Les cours sont composés de 8 élèves au maximum.</a:t>
                      </a:r>
                    </a:p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fr-FR" sz="1100" b="1" i="0" baseline="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Le matériel, la terre, les émaux et cuissons sont inclus dans nos tarifs</a:t>
                      </a:r>
                      <a:r>
                        <a:rPr lang="fr-FR" sz="1100" b="0" i="0" baseline="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fr-FR" sz="1100" b="0" i="0" baseline="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anchor="b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5727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fr-FR" sz="1100" b="0" i="0" baseline="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5727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fr-FR" sz="1100" b="0" i="0" baseline="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9" name="Rectangle 18">
            <a:extLst>
              <a:ext uri="{FF2B5EF4-FFF2-40B4-BE49-F238E27FC236}">
                <a16:creationId xmlns:a16="http://schemas.microsoft.com/office/drawing/2014/main" id="{1969CD40-93B0-E9FE-CCC6-67D261C38A34}"/>
              </a:ext>
            </a:extLst>
          </p:cNvPr>
          <p:cNvSpPr/>
          <p:nvPr/>
        </p:nvSpPr>
        <p:spPr>
          <a:xfrm>
            <a:off x="1115615" y="6209250"/>
            <a:ext cx="3528393" cy="385518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accent4">
                    <a:lumMod val="95000"/>
                    <a:lumOff val="5000"/>
                  </a:schemeClr>
                </a:solidFill>
              </a:rPr>
              <a:t>**tarifs résidant hors Sucy</a:t>
            </a:r>
          </a:p>
          <a:p>
            <a:pPr algn="ctr"/>
            <a:r>
              <a:rPr lang="fr-FR" sz="1200" dirty="0">
                <a:solidFill>
                  <a:schemeClr val="accent4">
                    <a:lumMod val="95000"/>
                    <a:lumOff val="5000"/>
                  </a:schemeClr>
                </a:solidFill>
              </a:rPr>
              <a:t>Enfants : 150 euros/trimestre Adulte : 250 euros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D1BBD82E-AE71-7158-4608-EB7FC7AAE7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895" y="4691889"/>
            <a:ext cx="2109167" cy="210002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4DBADAE-7DE0-EA89-D7DE-05BFA5A871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2280" y="4025999"/>
            <a:ext cx="2029871" cy="192566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6BCC595-5269-02FF-522B-2C5C93343E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28385" y="319018"/>
            <a:ext cx="1097272" cy="3724459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8AAB5FA5-C3BB-C2B9-4FAB-A7B3DFBB70D8}"/>
              </a:ext>
            </a:extLst>
          </p:cNvPr>
          <p:cNvSpPr/>
          <p:nvPr/>
        </p:nvSpPr>
        <p:spPr>
          <a:xfrm>
            <a:off x="4992804" y="1759178"/>
            <a:ext cx="3251604" cy="2309757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fr-FR" sz="2000" b="1" dirty="0">
                <a:solidFill>
                  <a:srgbClr val="C00000"/>
                </a:solidFill>
                <a:latin typeface="Arial Narrow" panose="020B0606020202030204" pitchFamily="34" charset="0"/>
              </a:rPr>
              <a:t>COURS ADULTES</a:t>
            </a:r>
            <a:r>
              <a:rPr lang="fr-FR" dirty="0">
                <a:solidFill>
                  <a:srgbClr val="C00000"/>
                </a:solidFill>
                <a:latin typeface="Arial Narrow" panose="020B0606020202030204" pitchFamily="34" charset="0"/>
              </a:rPr>
              <a:t>	</a:t>
            </a:r>
          </a:p>
          <a:p>
            <a:pPr algn="l"/>
            <a:endParaRPr lang="fr-FR" dirty="0">
              <a:latin typeface="Arial Narrow" panose="020B0606020202030204" pitchFamily="34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latin typeface="Arial Narrow" panose="020B0606020202030204" pitchFamily="34" charset="0"/>
              </a:rPr>
              <a:t>MARDI           de 13H30 à 16H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latin typeface="Arial Narrow" panose="020B0606020202030204" pitchFamily="34" charset="0"/>
              </a:rPr>
              <a:t>MERCREDI   de 14H à 16H30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latin typeface="Arial Narrow" panose="020B0606020202030204" pitchFamily="34" charset="0"/>
              </a:rPr>
              <a:t>MERCREDI   de 19H à 21H30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latin typeface="Arial Narrow" panose="020B0606020202030204" pitchFamily="34" charset="0"/>
              </a:rPr>
              <a:t>JEUDI            de 20H à 22H30</a:t>
            </a:r>
          </a:p>
          <a:p>
            <a:pPr algn="l"/>
            <a:endParaRPr lang="fr-FR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2485300-14B7-F81B-9241-9584BB29612C}"/>
              </a:ext>
            </a:extLst>
          </p:cNvPr>
          <p:cNvSpPr/>
          <p:nvPr/>
        </p:nvSpPr>
        <p:spPr>
          <a:xfrm>
            <a:off x="4983112" y="319019"/>
            <a:ext cx="3261296" cy="1440159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fr-FR" dirty="0">
              <a:solidFill>
                <a:srgbClr val="C00000"/>
              </a:solidFill>
            </a:endParaRPr>
          </a:p>
          <a:p>
            <a:pPr algn="l"/>
            <a:r>
              <a:rPr lang="fr-FR" sz="2000" b="1" dirty="0">
                <a:solidFill>
                  <a:srgbClr val="C00000"/>
                </a:solidFill>
                <a:latin typeface="Arial Narrow" panose="020B0606020202030204" pitchFamily="34" charset="0"/>
              </a:rPr>
              <a:t>COURS ENFANTS</a:t>
            </a:r>
          </a:p>
          <a:p>
            <a:pPr algn="l"/>
            <a:endParaRPr lang="fr-FR" sz="1800" dirty="0">
              <a:latin typeface="Arial Narrow" panose="020B0606020202030204" pitchFamily="34" charset="0"/>
            </a:endParaRPr>
          </a:p>
          <a:p>
            <a:pPr algn="l"/>
            <a:r>
              <a:rPr lang="fr-FR" sz="1800" dirty="0">
                <a:latin typeface="Arial Narrow" panose="020B0606020202030204" pitchFamily="34" charset="0"/>
              </a:rPr>
              <a:t>MARDI</a:t>
            </a:r>
            <a:r>
              <a:rPr lang="fr-FR" sz="1800" baseline="0" dirty="0">
                <a:latin typeface="Arial Narrow" panose="020B0606020202030204" pitchFamily="34" charset="0"/>
              </a:rPr>
              <a:t>          de 17H à 18H30</a:t>
            </a:r>
          </a:p>
          <a:p>
            <a:pPr algn="l"/>
            <a:r>
              <a:rPr lang="fr-FR" sz="1800" baseline="0" dirty="0">
                <a:latin typeface="Arial Narrow" panose="020B0606020202030204" pitchFamily="34" charset="0"/>
              </a:rPr>
              <a:t>MERCREDI   de 10H30 à 12H</a:t>
            </a:r>
          </a:p>
          <a:p>
            <a:pPr algn="l"/>
            <a:r>
              <a:rPr lang="fr-FR" sz="1800" baseline="0" dirty="0">
                <a:latin typeface="Arial Narrow" panose="020B0606020202030204" pitchFamily="34" charset="0"/>
              </a:rPr>
              <a:t>MERCREDI   de 17H à 18H30</a:t>
            </a:r>
          </a:p>
          <a:p>
            <a:pPr algn="l"/>
            <a:endParaRPr lang="fr-FR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1308</TotalTime>
  <Words>379</Words>
  <Application>Microsoft Office PowerPoint</Application>
  <PresentationFormat>Affichage à l'écran (4:3)</PresentationFormat>
  <Paragraphs>65</Paragraphs>
  <Slides>2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7" baseType="lpstr">
      <vt:lpstr>Arial</vt:lpstr>
      <vt:lpstr>Arial Narrow</vt:lpstr>
      <vt:lpstr>Eurostile</vt:lpstr>
      <vt:lpstr>Lucida Console</vt:lpstr>
      <vt:lpstr>Modèle par défaut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Evelyne</dc:creator>
  <cp:lastModifiedBy>BOCQUET Evelyne</cp:lastModifiedBy>
  <cp:revision>103</cp:revision>
  <cp:lastPrinted>2024-09-05T08:08:36Z</cp:lastPrinted>
  <dcterms:created xsi:type="dcterms:W3CDTF">2014-04-27T17:29:30Z</dcterms:created>
  <dcterms:modified xsi:type="dcterms:W3CDTF">2025-06-21T16:29:27Z</dcterms:modified>
</cp:coreProperties>
</file>